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  <p:sldMasterId id="2147483780" r:id="rId5"/>
    <p:sldMasterId id="2147483792" r:id="rId6"/>
    <p:sldMasterId id="2147483804" r:id="rId7"/>
    <p:sldMasterId id="2147483822" r:id="rId8"/>
  </p:sldMasterIdLst>
  <p:notesMasterIdLst>
    <p:notesMasterId r:id="rId49"/>
  </p:notesMasterIdLst>
  <p:handoutMasterIdLst>
    <p:handoutMasterId r:id="rId50"/>
  </p:handoutMasterIdLst>
  <p:sldIdLst>
    <p:sldId id="296" r:id="rId9"/>
    <p:sldId id="298" r:id="rId10"/>
    <p:sldId id="299" r:id="rId11"/>
    <p:sldId id="300" r:id="rId12"/>
    <p:sldId id="301" r:id="rId13"/>
    <p:sldId id="261" r:id="rId14"/>
    <p:sldId id="262" r:id="rId15"/>
    <p:sldId id="263" r:id="rId16"/>
    <p:sldId id="266" r:id="rId17"/>
    <p:sldId id="265" r:id="rId18"/>
    <p:sldId id="264" r:id="rId19"/>
    <p:sldId id="268" r:id="rId20"/>
    <p:sldId id="276" r:id="rId21"/>
    <p:sldId id="273" r:id="rId22"/>
    <p:sldId id="260" r:id="rId23"/>
    <p:sldId id="290" r:id="rId24"/>
    <p:sldId id="274" r:id="rId25"/>
    <p:sldId id="257" r:id="rId26"/>
    <p:sldId id="302" r:id="rId27"/>
    <p:sldId id="293" r:id="rId28"/>
    <p:sldId id="294" r:id="rId29"/>
    <p:sldId id="295" r:id="rId30"/>
    <p:sldId id="277" r:id="rId31"/>
    <p:sldId id="278" r:id="rId32"/>
    <p:sldId id="279" r:id="rId33"/>
    <p:sldId id="280" r:id="rId34"/>
    <p:sldId id="281" r:id="rId35"/>
    <p:sldId id="284" r:id="rId36"/>
    <p:sldId id="285" r:id="rId37"/>
    <p:sldId id="283" r:id="rId38"/>
    <p:sldId id="282" r:id="rId39"/>
    <p:sldId id="275" r:id="rId40"/>
    <p:sldId id="286" r:id="rId41"/>
    <p:sldId id="287" r:id="rId42"/>
    <p:sldId id="291" r:id="rId43"/>
    <p:sldId id="258" r:id="rId44"/>
    <p:sldId id="259" r:id="rId45"/>
    <p:sldId id="292" r:id="rId46"/>
    <p:sldId id="288" r:id="rId47"/>
    <p:sldId id="289" r:id="rId48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451BE0-6BC3-409B-BABD-6A0AEC930652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63CFFE-8462-416E-AEB2-4E7281CE0770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139707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BBE6C5-4048-4AB5-A9FB-5B0F0F0C31B0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1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E81925-CA98-455D-A45B-7A71D36D9055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1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7156691B-606A-4A18-9040-DF3BBD39CE59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F0DAB-B11F-4860-8696-BDB4D10266BE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1159DC-B34B-4036-AA64-C9B3D7ECE26A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6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597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199">
                <a:solidFill>
                  <a:schemeClr val="tx1"/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4" y="4289334"/>
            <a:ext cx="1193868" cy="640080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4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4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9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998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6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69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4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57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7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7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4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D139B4-631E-4B47-85D1-A55966C69E5D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2/25/2024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1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5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84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72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0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06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58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90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B8CC2601-A1F2-4767-BE9E-A8DFF34EE86C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70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33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8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5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52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29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2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6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E702AC-717B-4531-ADF0-0E86CFAEDDAC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45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69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79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63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795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0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48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34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7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1DF838-D2FD-4411-A217-5DE0B663B7DD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9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16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2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62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40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6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41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464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51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1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0C09EB-A06C-4A00-8538-45529CE03058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50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92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420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1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68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66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51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5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E80ACB-AF8D-4655-9B66-678846D91254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1DC66-79B0-4814-8C20-B4C03308B5C0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2" name="Retângulo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1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E04BDC4-2090-4455-83DC-2DFB8AB08B97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0" name="Retângulo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8E198D-BE24-457A-B2A5-199E7C8D600A}" type="datetime1">
              <a:rPr lang="pt-BR" noProof="1" smtClean="0"/>
              <a:t>25/02/2024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9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25/02/2024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068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41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ítulo 1">
            <a:extLst>
              <a:ext uri="{FF2B5EF4-FFF2-40B4-BE49-F238E27FC236}">
                <a16:creationId xmlns:a16="http://schemas.microsoft.com/office/drawing/2014/main" id="{A017EECA-0D25-4980-8C7D-B1A401EC2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813" y="1122363"/>
            <a:ext cx="9001462" cy="2387600"/>
          </a:xfrm>
          <a:ln>
            <a:noFill/>
          </a:ln>
          <a:effectLst>
            <a:glow rad="1016000">
              <a:schemeClr val="tx2">
                <a:lumMod val="75000"/>
              </a:schemeClr>
            </a:glow>
            <a:outerShdw blurRad="1270000" dir="9300000" algn="ctr" rotWithShape="0">
              <a:srgbClr val="000000"/>
            </a:outerShdw>
            <a:reflection stA="0" endPos="0" dir="5400000" sy="-100000" algn="bl" rotWithShape="0"/>
          </a:effectLst>
        </p:spPr>
        <p:txBody>
          <a:bodyPr>
            <a:normAutofit/>
          </a:bodyPr>
          <a:lstStyle/>
          <a:p>
            <a:r>
              <a:rPr lang="pt-BR" sz="9600" u="sng" dirty="0"/>
              <a:t>filosofia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CE760E-C552-4FCF-8280-7A3430148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897" y="3602038"/>
            <a:ext cx="9001462" cy="1655762"/>
          </a:xfrm>
        </p:spPr>
        <p:txBody>
          <a:bodyPr/>
          <a:lstStyle/>
          <a:p>
            <a:r>
              <a:rPr lang="pt-BR" dirty="0"/>
              <a:t>Professor Alexandre Luiz Zeni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00507AA-192A-4785-9544-D2DCFA3C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449" y="-76202"/>
            <a:ext cx="4986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B885D1E-8FE8-4432-AA9E-02CEAA8B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44" y="0"/>
            <a:ext cx="683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6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eros deus primordial">
            <a:extLst>
              <a:ext uri="{FF2B5EF4-FFF2-40B4-BE49-F238E27FC236}">
                <a16:creationId xmlns:a16="http://schemas.microsoft.com/office/drawing/2014/main" id="{4D16B111-2F8E-4150-8632-CD6ACCFE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9"/>
            <a:ext cx="12210510" cy="68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700" u="sng" dirty="0" err="1">
                <a:solidFill>
                  <a:schemeClr val="tx1"/>
                </a:solidFill>
              </a:rPr>
              <a:t>eros</a:t>
            </a:r>
            <a:endParaRPr lang="pt-BR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5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2F12A-9EC6-448E-B85E-CA8F7597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Urano deus grego">
            <a:extLst>
              <a:ext uri="{FF2B5EF4-FFF2-40B4-BE49-F238E27FC236}">
                <a16:creationId xmlns:a16="http://schemas.microsoft.com/office/drawing/2014/main" id="{69A07ABC-B362-4D30-A66E-B4683374A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ADF0D-D71D-489F-8879-9E760C94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5D5489-2E15-430C-966B-D2136FD8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146" name="Picture 2" descr="Resultado de imagem para gaia e urano">
            <a:extLst>
              <a:ext uri="{FF2B5EF4-FFF2-40B4-BE49-F238E27FC236}">
                <a16:creationId xmlns:a16="http://schemas.microsoft.com/office/drawing/2014/main" id="{85D3FA64-EB97-40B0-916F-A62D08907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70"/>
            <a:ext cx="12192000" cy="68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cronos deus gif">
            <a:extLst>
              <a:ext uri="{FF2B5EF4-FFF2-40B4-BE49-F238E27FC236}">
                <a16:creationId xmlns:a16="http://schemas.microsoft.com/office/drawing/2014/main" id="{34BBB548-EC07-48EE-8735-C935A5337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50" y="-1"/>
            <a:ext cx="6852171" cy="68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afrodite deusa gif">
            <a:extLst>
              <a:ext uri="{FF2B5EF4-FFF2-40B4-BE49-F238E27FC236}">
                <a16:creationId xmlns:a16="http://schemas.microsoft.com/office/drawing/2014/main" id="{18A0CB1C-95E6-461E-AA49-28E36F5EEB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6" y="-14104"/>
            <a:ext cx="5274365" cy="68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lz - Desenho de porfabia - Gartic">
            <a:extLst>
              <a:ext uri="{FF2B5EF4-FFF2-40B4-BE49-F238E27FC236}">
                <a16:creationId xmlns:a16="http://schemas.microsoft.com/office/drawing/2014/main" id="{1DAE97EC-79ED-8F9D-8582-A3391D4C1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9" y="332444"/>
            <a:ext cx="6639338" cy="54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8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A7DA3-F5B2-4DAE-B5FE-F02C54C9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FDA8D7-45CA-415E-8837-AE58EF16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482E5D99-2B21-42C2-BDC4-2704F50B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4F1CA-1B9E-41FD-8148-776B89AB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CA6863-120F-408F-BF43-80BA99CC8B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1DCF58-5AC9-4001-A386-9667F257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2968486"/>
            <a:ext cx="5698434" cy="3872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0384CA-587B-4EC9-ABDE-496BADA2A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9108"/>
            <a:ext cx="6377940" cy="36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F30C3-15BF-45D9-83BF-089E963F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4F63D71-1FB1-4CF5-AEC0-43838636F0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41286" y="1895475"/>
            <a:ext cx="3086100" cy="3067050"/>
          </a:xfrm>
        </p:spPr>
      </p:pic>
      <p:pic>
        <p:nvPicPr>
          <p:cNvPr id="7" name="Imagem 6" title="Humanização dos Deuses">
            <a:extLst>
              <a:ext uri="{FF2B5EF4-FFF2-40B4-BE49-F238E27FC236}">
                <a16:creationId xmlns:a16="http://schemas.microsoft.com/office/drawing/2014/main" id="{C11FDC62-833E-45C0-BF6E-E254FD20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30" y="50368"/>
            <a:ext cx="2942724" cy="21643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EBBE409-D46F-4CAF-8994-7ED94B1165C0}"/>
              </a:ext>
            </a:extLst>
          </p:cNvPr>
          <p:cNvSpPr txBox="1"/>
          <p:nvPr/>
        </p:nvSpPr>
        <p:spPr>
          <a:xfrm>
            <a:off x="9418321" y="2214694"/>
            <a:ext cx="146303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Humanização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404AFDB-6D0A-43E7-99F1-E8AC03CC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" y="97385"/>
            <a:ext cx="2926080" cy="219456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3F93FE-86C4-4FFD-97F3-BC3808267B86}"/>
              </a:ext>
            </a:extLst>
          </p:cNvPr>
          <p:cNvSpPr txBox="1"/>
          <p:nvPr/>
        </p:nvSpPr>
        <p:spPr>
          <a:xfrm>
            <a:off x="554543" y="2272710"/>
            <a:ext cx="187211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Viagens Marítimas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5047EE0-00DF-46A7-B750-EFCC2129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8" y="3069987"/>
            <a:ext cx="3055925" cy="229194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FC876F-0290-46FA-8FA7-0F00EBEFC1E9}"/>
              </a:ext>
            </a:extLst>
          </p:cNvPr>
          <p:cNvSpPr txBox="1"/>
          <p:nvPr/>
        </p:nvSpPr>
        <p:spPr>
          <a:xfrm>
            <a:off x="1281755" y="5361931"/>
            <a:ext cx="136017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Urbanização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A81A13-AE1F-4501-9D8A-26416DDF7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940" y="2782843"/>
            <a:ext cx="3733800" cy="16383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88602D-41CB-48AB-8576-64F26E71C9E7}"/>
              </a:ext>
            </a:extLst>
          </p:cNvPr>
          <p:cNvSpPr txBox="1"/>
          <p:nvPr/>
        </p:nvSpPr>
        <p:spPr>
          <a:xfrm>
            <a:off x="9698355" y="4421143"/>
            <a:ext cx="90296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Moeda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F0359FB-03D5-416E-BB4B-5602E289B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5140484"/>
            <a:ext cx="2809710" cy="160554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E7053EF-2A5B-416A-A581-506A973DC284}"/>
              </a:ext>
            </a:extLst>
          </p:cNvPr>
          <p:cNvSpPr txBox="1"/>
          <p:nvPr/>
        </p:nvSpPr>
        <p:spPr>
          <a:xfrm>
            <a:off x="9896310" y="5731263"/>
            <a:ext cx="125411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Calendário Laico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A4F632E-6A68-493E-BFA8-BFA47059C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031" y="5140483"/>
            <a:ext cx="2569692" cy="159617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127F622-312D-4836-B1BF-E3E8148CA95C}"/>
              </a:ext>
            </a:extLst>
          </p:cNvPr>
          <p:cNvSpPr txBox="1"/>
          <p:nvPr/>
        </p:nvSpPr>
        <p:spPr>
          <a:xfrm>
            <a:off x="2641925" y="5824686"/>
            <a:ext cx="101901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Alfabeto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41FC993C-1660-4169-B72A-FC3370FD0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9855" y="1"/>
            <a:ext cx="2635404" cy="1895474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26A93C3-96FB-49AB-9628-30B1FAE4801C}"/>
              </a:ext>
            </a:extLst>
          </p:cNvPr>
          <p:cNvSpPr txBox="1"/>
          <p:nvPr/>
        </p:nvSpPr>
        <p:spPr>
          <a:xfrm>
            <a:off x="6474947" y="111968"/>
            <a:ext cx="85725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Política</a:t>
            </a:r>
          </a:p>
        </p:txBody>
      </p:sp>
    </p:spTree>
    <p:extLst>
      <p:ext uri="{BB962C8B-B14F-4D97-AF65-F5344CB8AC3E}">
        <p14:creationId xmlns:p14="http://schemas.microsoft.com/office/powerpoint/2010/main" val="16512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A1F329-860B-4D48-A4FA-B9F1F5EA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5219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600" dirty="0">
                <a:latin typeface="Algerian" panose="04020705040A02060702" pitchFamily="82" charset="0"/>
              </a:rPr>
              <a:t>CARACTERÍSTICAS GERAIS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7C78F55-F032-4DCE-8A53-2A0F43B67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sz="3600" b="1" dirty="0"/>
              <a:t>MITOLOGIA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504F29-CE55-4EC8-A083-8EB15B7B7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55897"/>
            <a:ext cx="4754880" cy="3886883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Cosmo</a:t>
            </a:r>
            <a:r>
              <a:rPr lang="pt-BR" sz="2400" b="1" u="sng" dirty="0"/>
              <a:t>gonia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Passado </a:t>
            </a:r>
            <a:r>
              <a:rPr lang="pt-BR" sz="2400" b="1" u="sng" dirty="0"/>
              <a:t>A</a:t>
            </a:r>
            <a:r>
              <a:rPr lang="pt-BR" sz="2400" dirty="0"/>
              <a:t>temporal;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Genealogia, rivalidade ou alianças entre divindades </a:t>
            </a:r>
            <a:r>
              <a:rPr lang="pt-BR" sz="2400" b="1" dirty="0"/>
              <a:t>(personificadas)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Não se importa com contradições, com o fabuloso e o incompreensível;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368444B-D165-4981-9F7D-3CC4131BD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sz="3600" b="1" dirty="0"/>
              <a:t>FILOSOFIA</a:t>
            </a:r>
            <a:endParaRPr lang="pt-BR" b="1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AB73888-A935-496E-8D12-9ED4937B2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56580"/>
            <a:ext cx="4754880" cy="3886200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Cosmo</a:t>
            </a:r>
            <a:r>
              <a:rPr lang="pt-BR" sz="2600" b="1" u="sng" dirty="0"/>
              <a:t>logia</a:t>
            </a:r>
            <a:r>
              <a:rPr lang="pt-BR" sz="2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Passado, presente e futuro;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Elementos e causas naturais e impessoais;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Explicação coerente, lógica e racional. A autoridade vem da razão </a:t>
            </a:r>
            <a:r>
              <a:rPr lang="pt-BR" sz="2600" b="1" dirty="0"/>
              <a:t>(igual para todos)</a:t>
            </a:r>
            <a:r>
              <a:rPr lang="pt-BR" sz="2600" dirty="0"/>
              <a:t>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197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(UNICENTRO) A passagem do Mito ao Logos na Grécia antiga foi fruto de um amadurecimento lento e processual. Por muito tempo, essas duas maneiras de explicação do real conviveram sem que se traçasse um corte temporal mais preciso. Com base nessa afirmativa, é correto afirmar: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 modo de vida fechado do povo grego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A passagem do Mito ao Logos, na Grécia, foi responsabilidade dos tiranos de Siracusa.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A economia grega estava baseada na industrialização, e isso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O povo grego antigo, nas viagens, se encontrava com outros povos com as mesmas preocupações e culturas, o que contribuiu para a passagem do Mito ao Logos.   </a:t>
            </a:r>
          </a:p>
          <a:p>
            <a:pPr marL="0" indent="0" algn="just">
              <a:buNone/>
            </a:pPr>
            <a:r>
              <a:rPr lang="pt-BR" sz="2400" dirty="0"/>
              <a:t>e) A atividade comercial e as constantes viagens oportunizaram a troca de informações/conhecimentos, a observação/assimilação dos modos de vida de outros povos, contribuindo, assim, de modo decisivo, para a construção da passagem do Mito ao Logos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99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EBC10-5D00-4E13-82BD-A5F9AF05B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(UEL) Leia o texto a seguir: </a:t>
            </a:r>
          </a:p>
          <a:p>
            <a:pPr marL="0" indent="0">
              <a:buNone/>
            </a:pPr>
            <a:r>
              <a:rPr lang="pt-BR" dirty="0"/>
              <a:t>“Sim bem primeiro nasceu Caos, depois também Terra de amplo seio, de todos sede </a:t>
            </a:r>
            <a:r>
              <a:rPr lang="pt-BR" dirty="0" err="1"/>
              <a:t>irresvalável</a:t>
            </a:r>
            <a:r>
              <a:rPr lang="pt-BR" dirty="0"/>
              <a:t> sempre dos imortais que têm a cabeça do Olimpo nevado e Tártaro nevoento no fundo do chão de amplas vias e Eros: o mais belo entre Deuses imortais.” (Fonte: HESÍODO. Teogonia. Tradução de </a:t>
            </a:r>
            <a:r>
              <a:rPr lang="pt-BR" dirty="0" err="1"/>
              <a:t>Jaa</a:t>
            </a:r>
            <a:r>
              <a:rPr lang="pt-BR" dirty="0"/>
              <a:t> </a:t>
            </a:r>
            <a:r>
              <a:rPr lang="pt-BR" dirty="0" err="1"/>
              <a:t>Torrano</a:t>
            </a:r>
            <a:r>
              <a:rPr lang="pt-BR" dirty="0"/>
              <a:t>. 3a ed. São Paulo: Iluminuras, 1995, p. 111.) </a:t>
            </a:r>
          </a:p>
          <a:p>
            <a:pPr marL="0" indent="0">
              <a:buNone/>
            </a:pPr>
            <a:r>
              <a:rPr lang="pt-BR" dirty="0"/>
              <a:t>Sobre o exposto acima, podemos afirmar que se trata de um texto:</a:t>
            </a:r>
          </a:p>
          <a:p>
            <a:pPr marL="0" indent="0">
              <a:buNone/>
            </a:pPr>
            <a:r>
              <a:rPr lang="pt-BR" dirty="0"/>
              <a:t>I. Do período cosmológico, que compreende as escolas pré-socráticas, cujo interesse era perseguir a unidade que garantia a ordem do mundo e a possibilidade do conhecimento humano.</a:t>
            </a:r>
          </a:p>
          <a:p>
            <a:pPr marL="0" indent="0">
              <a:buNone/>
            </a:pPr>
            <a:r>
              <a:rPr lang="pt-BR" dirty="0"/>
              <a:t>II. De caráter ético, cuja narrativa revela a preocupação com a conduta dos homens e dos deuses.</a:t>
            </a:r>
          </a:p>
          <a:p>
            <a:pPr marL="0" indent="0">
              <a:buNone/>
            </a:pPr>
            <a:r>
              <a:rPr lang="pt-BR" dirty="0"/>
              <a:t>III. De caráter cosmogônico, cuja reflexão busca tornar concebível a origem das coisas e a força que as produziu.</a:t>
            </a:r>
          </a:p>
          <a:p>
            <a:pPr marL="0" indent="0">
              <a:buNone/>
            </a:pPr>
            <a:r>
              <a:rPr lang="pt-BR" dirty="0"/>
              <a:t>IV. Anterior à cosmologia filosófica, cuja narrativa reflete ainda a mentalidade mítica. </a:t>
            </a:r>
          </a:p>
          <a:p>
            <a:pPr marL="0" indent="0">
              <a:buNone/>
            </a:pPr>
            <a:r>
              <a:rPr lang="pt-BR" dirty="0"/>
              <a:t>Estão corretas apenas as afirmativas:</a:t>
            </a:r>
          </a:p>
          <a:p>
            <a:pPr marL="0" indent="0">
              <a:buNone/>
            </a:pPr>
            <a:r>
              <a:rPr lang="pt-BR" dirty="0"/>
              <a:t>a) I e III.</a:t>
            </a:r>
          </a:p>
          <a:p>
            <a:pPr marL="0" indent="0">
              <a:buNone/>
            </a:pPr>
            <a:r>
              <a:rPr lang="pt-BR" dirty="0"/>
              <a:t>b) III e IV.</a:t>
            </a:r>
          </a:p>
          <a:p>
            <a:pPr marL="0" indent="0">
              <a:buNone/>
            </a:pPr>
            <a:r>
              <a:rPr lang="pt-BR" dirty="0"/>
              <a:t>c) II e IV.</a:t>
            </a:r>
          </a:p>
          <a:p>
            <a:pPr marL="0" indent="0">
              <a:buNone/>
            </a:pPr>
            <a:r>
              <a:rPr lang="pt-BR" dirty="0"/>
              <a:t>d) II, II e III.</a:t>
            </a:r>
          </a:p>
          <a:p>
            <a:pPr marL="0" indent="0">
              <a:buNone/>
            </a:pPr>
            <a:r>
              <a:rPr lang="pt-BR" dirty="0"/>
              <a:t>e) I, II, e IV.</a:t>
            </a:r>
          </a:p>
        </p:txBody>
      </p:sp>
    </p:spTree>
    <p:extLst>
      <p:ext uri="{BB962C8B-B14F-4D97-AF65-F5344CB8AC3E}">
        <p14:creationId xmlns:p14="http://schemas.microsoft.com/office/powerpoint/2010/main" val="61808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1279727-7264-4DE9-8F5A-EA28AC43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"/>
            <a:ext cx="5979868" cy="342423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94075E9-97A8-4767-B12F-D97BB25EFC16}"/>
              </a:ext>
            </a:extLst>
          </p:cNvPr>
          <p:cNvSpPr/>
          <p:nvPr/>
        </p:nvSpPr>
        <p:spPr>
          <a:xfrm>
            <a:off x="7964556" y="781878"/>
            <a:ext cx="3299791" cy="19480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Algerian" panose="04020705040A02060702" pitchFamily="82" charset="0"/>
              </a:rPr>
              <a:t>Atitude frente ao mundo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124002-E3FC-4EBF-ABC0-83C0BE856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5" y="3053268"/>
            <a:ext cx="5526588" cy="4116157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A7A0107-ED58-447E-880D-495266673D9A}"/>
              </a:ext>
            </a:extLst>
          </p:cNvPr>
          <p:cNvSpPr/>
          <p:nvPr/>
        </p:nvSpPr>
        <p:spPr>
          <a:xfrm>
            <a:off x="6308035" y="1474565"/>
            <a:ext cx="1261995" cy="553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C0E04306-A33D-48B7-82B9-B4DB598EEDDF}"/>
              </a:ext>
            </a:extLst>
          </p:cNvPr>
          <p:cNvSpPr/>
          <p:nvPr/>
        </p:nvSpPr>
        <p:spPr>
          <a:xfrm rot="8530191">
            <a:off x="6456561" y="3083114"/>
            <a:ext cx="1355169" cy="607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48B1E0F-DC28-4FA7-A440-0D4ECF180E2F}"/>
              </a:ext>
            </a:extLst>
          </p:cNvPr>
          <p:cNvSpPr/>
          <p:nvPr/>
        </p:nvSpPr>
        <p:spPr>
          <a:xfrm>
            <a:off x="9614451" y="3843132"/>
            <a:ext cx="1895061" cy="569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lgerian" panose="04020705040A02060702" pitchFamily="82" charset="0"/>
              </a:rPr>
              <a:t>CONCEITO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C0B3EFE-6DC5-4678-847E-1DA7343FBC9D}"/>
              </a:ext>
            </a:extLst>
          </p:cNvPr>
          <p:cNvSpPr/>
          <p:nvPr/>
        </p:nvSpPr>
        <p:spPr>
          <a:xfrm>
            <a:off x="9614450" y="4697897"/>
            <a:ext cx="1895061" cy="569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lgerian" panose="04020705040A02060702" pitchFamily="82" charset="0"/>
              </a:rPr>
              <a:t>REFLEXÃO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39BEB00-B9AF-45CB-9078-9A27CD8B5114}"/>
              </a:ext>
            </a:extLst>
          </p:cNvPr>
          <p:cNvSpPr/>
          <p:nvPr/>
        </p:nvSpPr>
        <p:spPr>
          <a:xfrm>
            <a:off x="9614450" y="5552662"/>
            <a:ext cx="1895061" cy="569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lgerian" panose="04020705040A02060702" pitchFamily="82" charset="0"/>
              </a:rPr>
              <a:t>CRÍTICA</a:t>
            </a:r>
          </a:p>
        </p:txBody>
      </p:sp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39AD0888-E34C-4CC1-B38D-753811AAE030}"/>
              </a:ext>
            </a:extLst>
          </p:cNvPr>
          <p:cNvSpPr/>
          <p:nvPr/>
        </p:nvSpPr>
        <p:spPr>
          <a:xfrm>
            <a:off x="8918713" y="3843132"/>
            <a:ext cx="526509" cy="22793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B871A5CA-E462-48FE-BD6A-D8A84B00EA9E}"/>
              </a:ext>
            </a:extLst>
          </p:cNvPr>
          <p:cNvSpPr/>
          <p:nvPr/>
        </p:nvSpPr>
        <p:spPr>
          <a:xfrm>
            <a:off x="7169425" y="4697897"/>
            <a:ext cx="1325217" cy="630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40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(Unesp)  A filosofia, além do privilégio histórico de ter sido a primeira tentativa de compreensão do mito, tem consciência, desde a sua origem, do seu parentesco com ele. A filosofia, se não é filha, é, pelo menos, irmã mais nova do mito e estabeleceu desde o seu berço uma fascinante relação de amizade e confronto com esse irmão mais velho. O alvorecer da filosofia na tradição ocidental mistura as suas luzes e sombras com as do mito que a precedeu na odisseia da humanidade.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(Marcelo Perine. “Mito e filosofia”. In: </a:t>
            </a:r>
            <a:r>
              <a:rPr lang="pt-BR" sz="2400" dirty="0" err="1"/>
              <a:t>Philosophos</a:t>
            </a:r>
            <a:r>
              <a:rPr lang="pt-BR" sz="2400" dirty="0"/>
              <a:t>, 2002.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 relação apresentada no texto expressa uma passagem transformadora na filosofia referente à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organização da pólis.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reflexão sobre a ética.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expansão do território grego.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valorização das figuras divinas.   </a:t>
            </a:r>
          </a:p>
          <a:p>
            <a:pPr marL="0" indent="0" algn="just">
              <a:buNone/>
            </a:pPr>
            <a:r>
              <a:rPr lang="pt-BR" sz="2400" dirty="0"/>
              <a:t>e) racionalização da natureza.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355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(Unicentro)  No mundo grego, podemos encontrar uma série de relatos mitológicos sobre diversos aspectos da vida humana, da natureza, dos deuses e do universo. Dois tipos de relatos merecem destaque: as cosmogonias e teogonias. Os relatos citados tratam da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origem dos homens e das plantas.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origem do cosmo e dos deuses.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origem dos deuses e dos homens.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origem do cosmo e das plantas.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origem do mundo e dos animais.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21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68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5DB7C-408E-43A9-9D31-6EB99E28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6629AB-1089-4F6E-80CC-C35F703D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O Principio de tudo, A Criação do Mundo - Diversos">
            <a:extLst>
              <a:ext uri="{FF2B5EF4-FFF2-40B4-BE49-F238E27FC236}">
                <a16:creationId xmlns:a16="http://schemas.microsoft.com/office/drawing/2014/main" id="{EFE68054-922F-4DCF-945B-8EBC57ED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1181DE03-7C0F-4988-95D9-D621728C2F66}"/>
              </a:ext>
            </a:extLst>
          </p:cNvPr>
          <p:cNvSpPr/>
          <p:nvPr/>
        </p:nvSpPr>
        <p:spPr>
          <a:xfrm rot="20200588">
            <a:off x="442359" y="715184"/>
            <a:ext cx="3524895" cy="271129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 o princípio de tudo que existe?</a:t>
            </a:r>
          </a:p>
        </p:txBody>
      </p:sp>
      <p:sp>
        <p:nvSpPr>
          <p:cNvPr id="6" name="Onda 5">
            <a:extLst>
              <a:ext uri="{FF2B5EF4-FFF2-40B4-BE49-F238E27FC236}">
                <a16:creationId xmlns:a16="http://schemas.microsoft.com/office/drawing/2014/main" id="{E41F3E03-7AEC-4838-B766-ACA41A0C9B8D}"/>
              </a:ext>
            </a:extLst>
          </p:cNvPr>
          <p:cNvSpPr/>
          <p:nvPr/>
        </p:nvSpPr>
        <p:spPr>
          <a:xfrm>
            <a:off x="278294" y="4200086"/>
            <a:ext cx="3220279" cy="1923573"/>
          </a:xfrm>
          <a:prstGeom prst="wav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Monismo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=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FFC000"/>
                </a:solidFill>
              </a:rPr>
              <a:t>Tudo é um</a:t>
            </a:r>
          </a:p>
        </p:txBody>
      </p:sp>
    </p:spTree>
    <p:extLst>
      <p:ext uri="{BB962C8B-B14F-4D97-AF65-F5344CB8AC3E}">
        <p14:creationId xmlns:p14="http://schemas.microsoft.com/office/powerpoint/2010/main" val="373336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4BA47-5AAA-43E9-832D-A55F0A9E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CD3A57-B42D-4F4B-9A3D-9228E184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Filósofos Pré-Socráticos - Grupo Escolar">
            <a:extLst>
              <a:ext uri="{FF2B5EF4-FFF2-40B4-BE49-F238E27FC236}">
                <a16:creationId xmlns:a16="http://schemas.microsoft.com/office/drawing/2014/main" id="{E011A640-0885-4A5B-AEA7-4B958628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E085C-4C1B-4E39-8414-0450F3B2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502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O QUE BUSCAVAM?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404CF6-B03E-466E-ABEF-5BB09B22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1877833"/>
            <a:ext cx="10058400" cy="3931920"/>
          </a:xfrm>
        </p:spPr>
        <p:txBody>
          <a:bodyPr/>
          <a:lstStyle/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Explicações </a:t>
            </a:r>
            <a:r>
              <a:rPr lang="pt-BR" sz="36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Cosmológicas</a:t>
            </a:r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 princípio de todas as coisas;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LOGOS</a:t>
            </a:r>
            <a:r>
              <a:rPr lang="pt-BR" sz="3200" dirty="0">
                <a:latin typeface="Comic Sans MS" panose="030F0702030302020204" pitchFamily="66" charset="0"/>
              </a:rPr>
              <a:t> (razão);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PHYSIS</a:t>
            </a:r>
            <a:r>
              <a:rPr lang="pt-BR" sz="3200" dirty="0">
                <a:latin typeface="Comic Sans MS" panose="030F0702030302020204" pitchFamily="66" charset="0"/>
              </a:rPr>
              <a:t> (natureza);</a:t>
            </a:r>
          </a:p>
          <a:p>
            <a:pPr lvl="1"/>
            <a:r>
              <a:rPr lang="pt-BR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ARCHÉ</a:t>
            </a:r>
            <a:r>
              <a:rPr lang="pt-BR" sz="3200" dirty="0">
                <a:latin typeface="Comic Sans MS" panose="030F0702030302020204" pitchFamily="66" charset="0"/>
              </a:rPr>
              <a:t> (origem);</a:t>
            </a:r>
          </a:p>
          <a:p>
            <a:pPr lvl="1"/>
            <a:endParaRPr lang="pt-BR" sz="32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D3598C-F91A-4C8A-888B-E0D9E82D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0" y="3172801"/>
            <a:ext cx="5145224" cy="36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3850C-FC7A-414B-BCAD-52EFE122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72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JÔNICA</a:t>
            </a:r>
            <a:endParaRPr lang="pt-BR" sz="7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4064D6-2957-448F-B44D-9936FFCC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F18.JPG">
            <a:extLst>
              <a:ext uri="{FF2B5EF4-FFF2-40B4-BE49-F238E27FC236}">
                <a16:creationId xmlns:a16="http://schemas.microsoft.com/office/drawing/2014/main" id="{81057069-1584-4921-AC0C-9B205D66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8" y="2295525"/>
            <a:ext cx="2886075" cy="2266950"/>
          </a:xfrm>
          <a:prstGeom prst="rect">
            <a:avLst/>
          </a:prstGeom>
        </p:spPr>
      </p:pic>
      <p:pic>
        <p:nvPicPr>
          <p:cNvPr id="5" name="Imagem 4" descr="F19.JPG">
            <a:extLst>
              <a:ext uri="{FF2B5EF4-FFF2-40B4-BE49-F238E27FC236}">
                <a16:creationId xmlns:a16="http://schemas.microsoft.com/office/drawing/2014/main" id="{473C04D4-E1AB-4DA8-B58C-623437757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30" y="4332817"/>
            <a:ext cx="2876550" cy="2247900"/>
          </a:xfrm>
          <a:prstGeom prst="rect">
            <a:avLst/>
          </a:prstGeom>
        </p:spPr>
      </p:pic>
      <p:pic>
        <p:nvPicPr>
          <p:cNvPr id="6" name="Imagem 5" descr="big_thumb.jpg">
            <a:extLst>
              <a:ext uri="{FF2B5EF4-FFF2-40B4-BE49-F238E27FC236}">
                <a16:creationId xmlns:a16="http://schemas.microsoft.com/office/drawing/2014/main" id="{BF44907D-FAC8-4987-853E-50BFB2198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83" y="2330512"/>
            <a:ext cx="4378379" cy="24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7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491B2-BFCF-4EF3-A417-152FB70F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z="5400" b="1" i="0" u="sng" strike="noStrike" kern="1200" cap="all" spc="0" normalizeH="0" baseline="0" noProof="0" dirty="0">
                <a:ln w="3175" cmpd="sng">
                  <a:noFill/>
                </a:ln>
                <a:solidFill>
                  <a:srgbClr val="C53D07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ESCOLA PITAGÓRICA/ITÁLICA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098697-4207-47D0-8E6B-7EE739789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AAAE68A0-13AC-402B-A92B-B16493B1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04" y="2598738"/>
            <a:ext cx="4866216" cy="36496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7BC198-6B1C-473C-A2A8-638155CB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35" y="1863500"/>
            <a:ext cx="3630241" cy="21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pic>
        <p:nvPicPr>
          <p:cNvPr id="4098" name="Picture 2" descr="Parmênides: biografia, ideias, obra, frases - Brasil Escola">
            <a:extLst>
              <a:ext uri="{FF2B5EF4-FFF2-40B4-BE49-F238E27FC236}">
                <a16:creationId xmlns:a16="http://schemas.microsoft.com/office/drawing/2014/main" id="{D73E85BE-B4EB-46C9-975F-CB099117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50292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E7BA57C-B045-48C7-B446-A25C6E33A465}"/>
              </a:ext>
            </a:extLst>
          </p:cNvPr>
          <p:cNvSpPr/>
          <p:nvPr/>
        </p:nvSpPr>
        <p:spPr>
          <a:xfrm>
            <a:off x="4896677" y="6261735"/>
            <a:ext cx="1782418" cy="55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(530 – 460 ac)</a:t>
            </a:r>
            <a:endParaRPr lang="pt-BR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CCFB663-17EB-41D7-822E-CFD64DBA8DF7}"/>
              </a:ext>
            </a:extLst>
          </p:cNvPr>
          <p:cNvSpPr/>
          <p:nvPr/>
        </p:nvSpPr>
        <p:spPr>
          <a:xfrm>
            <a:off x="6511817" y="3248198"/>
            <a:ext cx="3607837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Ontologia</a:t>
            </a:r>
            <a:r>
              <a:rPr lang="pt-BR" sz="2400" dirty="0">
                <a:solidFill>
                  <a:srgbClr val="00B050"/>
                </a:solidFill>
              </a:rPr>
              <a:t>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Estudo do ser</a:t>
            </a:r>
          </a:p>
        </p:txBody>
      </p:sp>
      <p:sp>
        <p:nvSpPr>
          <p:cNvPr id="10" name="Rolagem: Horizontal 9">
            <a:extLst>
              <a:ext uri="{FF2B5EF4-FFF2-40B4-BE49-F238E27FC236}">
                <a16:creationId xmlns:a16="http://schemas.microsoft.com/office/drawing/2014/main" id="{8C71BC11-54CC-4F9B-AC54-D935929C46B7}"/>
              </a:ext>
            </a:extLst>
          </p:cNvPr>
          <p:cNvSpPr/>
          <p:nvPr/>
        </p:nvSpPr>
        <p:spPr>
          <a:xfrm>
            <a:off x="7832029" y="4813265"/>
            <a:ext cx="4296146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ser é, o não ser não é!”</a:t>
            </a:r>
          </a:p>
        </p:txBody>
      </p:sp>
      <p:pic>
        <p:nvPicPr>
          <p:cNvPr id="1026" name="Picture 2" descr="SER Group - Home | Facebook">
            <a:extLst>
              <a:ext uri="{FF2B5EF4-FFF2-40B4-BE49-F238E27FC236}">
                <a16:creationId xmlns:a16="http://schemas.microsoft.com/office/drawing/2014/main" id="{B85F64A3-0207-097E-832A-EBABAA9D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31" y="1396614"/>
            <a:ext cx="2143125" cy="214312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16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A4CC8C-9891-494A-9560-2E2F885F2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Zenão de Eleia – Wikipédia, a enciclopédia livre">
            <a:extLst>
              <a:ext uri="{FF2B5EF4-FFF2-40B4-BE49-F238E27FC236}">
                <a16:creationId xmlns:a16="http://schemas.microsoft.com/office/drawing/2014/main" id="{00F5EA63-A690-44D1-8365-C9ED9C07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5" y="1508760"/>
            <a:ext cx="3099352" cy="45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7630262-BDCE-4599-ADB5-342354F92103}"/>
              </a:ext>
            </a:extLst>
          </p:cNvPr>
          <p:cNvSpPr/>
          <p:nvPr/>
        </p:nvSpPr>
        <p:spPr>
          <a:xfrm>
            <a:off x="476176" y="6023459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Zenão de Eléia </a:t>
            </a:r>
            <a:r>
              <a:rPr lang="pt-BR" sz="2400" b="1" dirty="0">
                <a:solidFill>
                  <a:schemeClr val="tx1"/>
                </a:solidFill>
              </a:rPr>
              <a:t>(490 – 430 </a:t>
            </a:r>
            <a:r>
              <a:rPr lang="pt-BR" sz="2400" b="1" dirty="0" err="1">
                <a:solidFill>
                  <a:schemeClr val="tx1"/>
                </a:solidFill>
              </a:rPr>
              <a:t>a.c</a:t>
            </a:r>
            <a:r>
              <a:rPr lang="pt-BR" sz="2400" b="1" dirty="0">
                <a:solidFill>
                  <a:schemeClr val="tx1"/>
                </a:solidFill>
              </a:rPr>
              <a:t>)</a:t>
            </a:r>
            <a:endParaRPr lang="pt-BR" sz="24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124" name="Picture 4" descr="Paradoxos de Zenão">
            <a:extLst>
              <a:ext uri="{FF2B5EF4-FFF2-40B4-BE49-F238E27FC236}">
                <a16:creationId xmlns:a16="http://schemas.microsoft.com/office/drawing/2014/main" id="{18B0E061-526B-4BE3-B516-B855B423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63" y="1508760"/>
            <a:ext cx="7103164" cy="27191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4 Greatest Flipbook Animations Masterpieces!">
            <a:extLst>
              <a:ext uri="{FF2B5EF4-FFF2-40B4-BE49-F238E27FC236}">
                <a16:creationId xmlns:a16="http://schemas.microsoft.com/office/drawing/2014/main" id="{2D4F1469-7C63-4D97-A2A9-BC70A4ABCA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76" y="4507914"/>
            <a:ext cx="2626489" cy="19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lagem: Horizontal 11">
            <a:extLst>
              <a:ext uri="{FF2B5EF4-FFF2-40B4-BE49-F238E27FC236}">
                <a16:creationId xmlns:a16="http://schemas.microsoft.com/office/drawing/2014/main" id="{E45B14D9-55A3-40F0-AF6D-15066315DADB}"/>
              </a:ext>
            </a:extLst>
          </p:cNvPr>
          <p:cNvSpPr/>
          <p:nvPr/>
        </p:nvSpPr>
        <p:spPr>
          <a:xfrm>
            <a:off x="3817313" y="4417752"/>
            <a:ext cx="4478548" cy="2303088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que se move sempre está no mesmo lugar agora!”</a:t>
            </a:r>
          </a:p>
        </p:txBody>
      </p:sp>
    </p:spTree>
    <p:extLst>
      <p:ext uri="{BB962C8B-B14F-4D97-AF65-F5344CB8AC3E}">
        <p14:creationId xmlns:p14="http://schemas.microsoft.com/office/powerpoint/2010/main" val="38489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18A52CF-8F72-4EF4-BD1B-470ED9BF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"/>
            <a:ext cx="13563600" cy="70294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92F365-1B63-4C30-BD4D-CA60BE01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TEMAS</a:t>
            </a:r>
            <a:r>
              <a:rPr lang="pt-BR" sz="8000" dirty="0">
                <a:solidFill>
                  <a:srgbClr val="FF3300"/>
                </a:solidFill>
                <a:latin typeface="Algerian" panose="04020705040A02060702" pitchFamily="82" charset="0"/>
              </a:rPr>
              <a:t> </a:t>
            </a:r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DE</a:t>
            </a:r>
            <a:r>
              <a:rPr lang="pt-BR" sz="8000" dirty="0">
                <a:solidFill>
                  <a:srgbClr val="FF3300"/>
                </a:solidFill>
                <a:latin typeface="Algerian" panose="04020705040A02060702" pitchFamily="82" charset="0"/>
              </a:rPr>
              <a:t> </a:t>
            </a:r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FILOSOFIA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89C75E-9A77-4EF2-A749-E62CFB755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258560"/>
          </a:xfrm>
        </p:spPr>
        <p:txBody>
          <a:bodyPr numCol="2">
            <a:normAutofit/>
          </a:bodyPr>
          <a:lstStyle/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AMOR;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EPISTEMOLOGIA;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POLÍTICA;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LIBERDADE;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ESTÉTICA;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Ética;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Ontologia;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Metafísica;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Educação;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Direito;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Lógica;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Ciência;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EXISTENCIALISMO;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Tempo...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423D3E-06DB-4941-8761-A8C50E67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66" y="2214694"/>
            <a:ext cx="5222896" cy="3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937 0.00231 " pathEditMode="relative" rAng="0" ptsTypes="AA">
                                      <p:cBhvr>
                                        <p:cTn id="9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RÁCLITO O FILÓSOFO OBSCURO - YouTube">
            <a:extLst>
              <a:ext uri="{FF2B5EF4-FFF2-40B4-BE49-F238E27FC236}">
                <a16:creationId xmlns:a16="http://schemas.microsoft.com/office/drawing/2014/main" id="{D3D0629E-30B8-4863-8902-94AA7F49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go png(gifs) | GIFs™ Amino">
            <a:extLst>
              <a:ext uri="{FF2B5EF4-FFF2-40B4-BE49-F238E27FC236}">
                <a16:creationId xmlns:a16="http://schemas.microsoft.com/office/drawing/2014/main" id="{F1BE7AAE-56BF-4593-A649-FC60129BF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22" y="3691696"/>
            <a:ext cx="2676525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go png(gifs) | GIFs™ Amino">
            <a:extLst>
              <a:ext uri="{FF2B5EF4-FFF2-40B4-BE49-F238E27FC236}">
                <a16:creationId xmlns:a16="http://schemas.microsoft.com/office/drawing/2014/main" id="{59F4ED3B-D150-4242-8906-B955244C8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14" y="2462557"/>
            <a:ext cx="267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da a dois: é verdade que os opostos se atraem?">
            <a:extLst>
              <a:ext uri="{FF2B5EF4-FFF2-40B4-BE49-F238E27FC236}">
                <a16:creationId xmlns:a16="http://schemas.microsoft.com/office/drawing/2014/main" id="{E2E82291-398C-48BF-AB66-E85B3CAC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20" y="4937479"/>
            <a:ext cx="3519280" cy="192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0D17059-FB5D-4C09-9FFA-39AF1923988B}"/>
              </a:ext>
            </a:extLst>
          </p:cNvPr>
          <p:cNvSpPr/>
          <p:nvPr/>
        </p:nvSpPr>
        <p:spPr>
          <a:xfrm>
            <a:off x="8868984" y="2876147"/>
            <a:ext cx="3073744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C000"/>
                </a:solidFill>
                <a:sym typeface="Wingdings" panose="05000000000000000000" pitchFamily="2" charset="2"/>
              </a:rPr>
              <a:t>DIALÉTICA</a:t>
            </a:r>
          </a:p>
        </p:txBody>
      </p:sp>
    </p:spTree>
    <p:extLst>
      <p:ext uri="{BB962C8B-B14F-4D97-AF65-F5344CB8AC3E}">
        <p14:creationId xmlns:p14="http://schemas.microsoft.com/office/powerpoint/2010/main" val="840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65976-DFA2-46C9-B58C-858FA7EB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ATOMISTA</a:t>
            </a:r>
            <a:endParaRPr lang="pt-BR" sz="8000" dirty="0"/>
          </a:p>
        </p:txBody>
      </p:sp>
      <p:pic>
        <p:nvPicPr>
          <p:cNvPr id="4" name="Espaço Reservado para Conteúdo 3" descr="slide_14.jpg">
            <a:extLst>
              <a:ext uri="{FF2B5EF4-FFF2-40B4-BE49-F238E27FC236}">
                <a16:creationId xmlns:a16="http://schemas.microsoft.com/office/drawing/2014/main" id="{149DC826-7C3B-4FA8-BA00-4B4E21D06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866" y="2453618"/>
            <a:ext cx="5242982" cy="3932237"/>
          </a:xfrm>
          <a:prstGeom prst="rect">
            <a:avLst/>
          </a:prstGeom>
        </p:spPr>
      </p:pic>
      <p:pic>
        <p:nvPicPr>
          <p:cNvPr id="2050" name="Picture 2" descr="Frases de Leucipo de Mileto | Citações e frases famosas">
            <a:extLst>
              <a:ext uri="{FF2B5EF4-FFF2-40B4-BE49-F238E27FC236}">
                <a16:creationId xmlns:a16="http://schemas.microsoft.com/office/drawing/2014/main" id="{52824826-ACAB-4E7F-B331-E072B45C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6" y="2199861"/>
            <a:ext cx="3086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ACC6C11-EE23-47BF-820F-7DC9A361B621}"/>
              </a:ext>
            </a:extLst>
          </p:cNvPr>
          <p:cNvSpPr/>
          <p:nvPr/>
        </p:nvSpPr>
        <p:spPr>
          <a:xfrm>
            <a:off x="530088" y="6083521"/>
            <a:ext cx="2279375" cy="604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Leucipo</a:t>
            </a:r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46C2D5E9-C5A2-433E-9BF5-8BCD5D1ADBB2}"/>
              </a:ext>
            </a:extLst>
          </p:cNvPr>
          <p:cNvSpPr/>
          <p:nvPr/>
        </p:nvSpPr>
        <p:spPr>
          <a:xfrm>
            <a:off x="3265837" y="2014194"/>
            <a:ext cx="4420424" cy="467399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b="1" i="1" dirty="0">
                <a:solidFill>
                  <a:srgbClr val="002060"/>
                </a:solidFill>
              </a:rPr>
              <a:t>O cosmos não é um todo ordenado!!!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Pai do materialismo;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Tudo é </a:t>
            </a:r>
            <a:r>
              <a:rPr lang="pt-BR" b="1" dirty="0">
                <a:solidFill>
                  <a:schemeClr val="tx1"/>
                </a:solidFill>
              </a:rPr>
              <a:t>Átomo</a:t>
            </a:r>
            <a:r>
              <a:rPr lang="pt-BR" dirty="0">
                <a:solidFill>
                  <a:schemeClr val="tx1"/>
                </a:solidFill>
              </a:rPr>
              <a:t> e </a:t>
            </a:r>
            <a:r>
              <a:rPr lang="pt-BR" b="1" dirty="0">
                <a:solidFill>
                  <a:schemeClr val="tx1"/>
                </a:solidFill>
              </a:rPr>
              <a:t>Vazio</a:t>
            </a:r>
            <a:r>
              <a:rPr lang="pt-BR" dirty="0">
                <a:solidFill>
                  <a:schemeClr val="tx1"/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Choque </a:t>
            </a:r>
            <a:r>
              <a:rPr lang="pt-BR" b="1" dirty="0">
                <a:solidFill>
                  <a:srgbClr val="FF0000"/>
                </a:solidFill>
              </a:rPr>
              <a:t>=</a:t>
            </a:r>
            <a:r>
              <a:rPr lang="pt-BR" dirty="0">
                <a:solidFill>
                  <a:schemeClr val="tx1"/>
                </a:solidFill>
              </a:rPr>
              <a:t> Energia;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Ineditismo constante;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7167D4-C87E-4503-2FFF-421503A4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63"/>
            <a:ext cx="1643270" cy="12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9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2EBCC-2C58-4D7C-A301-6F8B11D4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800" dirty="0">
                <a:solidFill>
                  <a:srgbClr val="FF0000"/>
                </a:solidFill>
                <a:latin typeface="Algerian" panose="04020705040A02060702" pitchFamily="82" charset="0"/>
              </a:rPr>
              <a:t>Outros ...</a:t>
            </a:r>
          </a:p>
        </p:txBody>
      </p:sp>
      <p:pic>
        <p:nvPicPr>
          <p:cNvPr id="6146" name="Picture 2" descr="Aula 6 - Xenófanes de Cólofon - YouTube">
            <a:extLst>
              <a:ext uri="{FF2B5EF4-FFF2-40B4-BE49-F238E27FC236}">
                <a16:creationId xmlns:a16="http://schemas.microsoft.com/office/drawing/2014/main" id="{A6370DF8-487B-436C-893D-199987C7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2" y="1913283"/>
            <a:ext cx="4479235" cy="25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4E90D09-8B0C-45C7-B043-7698C11D0504}"/>
              </a:ext>
            </a:extLst>
          </p:cNvPr>
          <p:cNvSpPr/>
          <p:nvPr/>
        </p:nvSpPr>
        <p:spPr>
          <a:xfrm>
            <a:off x="1656522" y="4518330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Terra</a:t>
            </a:r>
          </a:p>
        </p:txBody>
      </p:sp>
      <p:pic>
        <p:nvPicPr>
          <p:cNvPr id="9" name="Espaço Reservado para Conteúdo 3" descr="cosmologa-antigua-10-728.jpg">
            <a:extLst>
              <a:ext uri="{FF2B5EF4-FFF2-40B4-BE49-F238E27FC236}">
                <a16:creationId xmlns:a16="http://schemas.microsoft.com/office/drawing/2014/main" id="{1A89B0AD-8192-4153-9785-081CC26B8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6469" y="3429000"/>
            <a:ext cx="3973214" cy="2979911"/>
          </a:xfrm>
        </p:spPr>
      </p:pic>
      <p:pic>
        <p:nvPicPr>
          <p:cNvPr id="6148" name="Picture 4" descr="Anaxágoras de Clazômenas, as Homeomérias e o Nous (Coleção Pensadores do  Mundo) - YouTube">
            <a:extLst>
              <a:ext uri="{FF2B5EF4-FFF2-40B4-BE49-F238E27FC236}">
                <a16:creationId xmlns:a16="http://schemas.microsoft.com/office/drawing/2014/main" id="{554AA8C6-7482-4F31-B544-7933EC0D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18" y="1622562"/>
            <a:ext cx="3738440" cy="28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C5D414E-EDC9-4B22-9E50-CC4F6649ED6C}"/>
              </a:ext>
            </a:extLst>
          </p:cNvPr>
          <p:cNvSpPr/>
          <p:nvPr/>
        </p:nvSpPr>
        <p:spPr>
          <a:xfrm>
            <a:off x="9401199" y="4599909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2029675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D79ED-0688-438F-A08C-4EBCFEC4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0687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8000" dirty="0">
                <a:latin typeface="Algerian" panose="04020705040A02060702" pitchFamily="82" charset="0"/>
              </a:rPr>
              <a:t>Conceitos 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A5B0EB-16B4-4ADB-8BC0-867901DD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7" y="1205949"/>
            <a:ext cx="11304105" cy="5367130"/>
          </a:xfrm>
        </p:spPr>
        <p:txBody>
          <a:bodyPr/>
          <a:lstStyle/>
          <a:p>
            <a:r>
              <a:rPr lang="pt-BR" sz="2000" b="1" dirty="0">
                <a:solidFill>
                  <a:srgbClr val="FF0000"/>
                </a:solidFill>
              </a:rPr>
              <a:t>Cosmologia: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a origem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o homem em seus diferentes aspectos cotidiano;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Cosmogonia: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homem;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Teogonia: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dos deuses;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Ontologia: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do ser;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Dialética:</a:t>
            </a:r>
          </a:p>
          <a:p>
            <a:pPr lvl="1"/>
            <a:r>
              <a:rPr lang="pt-BR" sz="1800" dirty="0"/>
              <a:t>Mudança resultante de contrários em conflito;</a:t>
            </a:r>
          </a:p>
          <a:p>
            <a:pPr lvl="1"/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  <p:pic>
        <p:nvPicPr>
          <p:cNvPr id="7170" name="Picture 2" descr="MATEMÁTICA - PROF.ª RENATA: Revisando Números Romanos - 4º Ano">
            <a:extLst>
              <a:ext uri="{FF2B5EF4-FFF2-40B4-BE49-F238E27FC236}">
                <a16:creationId xmlns:a16="http://schemas.microsoft.com/office/drawing/2014/main" id="{4100C498-09B8-4053-959C-AD277C0DD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52" y="2645135"/>
            <a:ext cx="3021496" cy="39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2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8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dirty="0"/>
              <a:t>(ENEM) TEXTO I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Fragmento B91: Não se pode banhar duas vezes no mesmo rio, nem substância mortal alcançar duas vezes a mesma condição; mas pela intensidade e rapidez da mudança, dispersa e de novo reúne.</a:t>
            </a:r>
          </a:p>
          <a:p>
            <a:pPr marL="0" indent="0" fontAlgn="base">
              <a:buNone/>
            </a:pPr>
            <a:r>
              <a:rPr lang="pt-BR" dirty="0"/>
              <a:t>HERÁCLITO. Fragmentos (Sobre a natureza). São Paulo. Abril Cultural, 1996 (adaptado).</a:t>
            </a:r>
          </a:p>
          <a:p>
            <a:pPr marL="0" indent="0" fontAlgn="base">
              <a:buNone/>
            </a:pPr>
            <a:r>
              <a:rPr lang="pt-BR" dirty="0"/>
              <a:t>TEXTO II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Fragmento B8: São muitos os sinais de que o ser é ingênito e indestrutível, pois é compacto, inabalável e sem fim; não foi nem será, pois é agora um todo homogêneo, uno, contínuo. Como poderia o que é perecer? Como poderia gerar-se?</a:t>
            </a:r>
          </a:p>
          <a:p>
            <a:pPr marL="0" indent="0" fontAlgn="base">
              <a:buNone/>
            </a:pPr>
            <a:r>
              <a:rPr lang="pt-BR" dirty="0"/>
              <a:t>PARMÊNIDES. Da natureza. São Paulo: Loyola, 2002 (adaptado).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Os fragmentos do pensamento pré-socrático expõem uma oposição que se insere no campo das: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investigações do pensamento sistemático.</a:t>
            </a:r>
          </a:p>
          <a:p>
            <a:pPr marL="0" indent="0" fontAlgn="base">
              <a:buNone/>
            </a:pPr>
            <a:r>
              <a:rPr lang="pt-BR" dirty="0"/>
              <a:t>b) preocupações do período mitológico.</a:t>
            </a:r>
          </a:p>
          <a:p>
            <a:pPr marL="0" indent="0" fontAlgn="base">
              <a:buNone/>
            </a:pPr>
            <a:r>
              <a:rPr lang="pt-BR" dirty="0"/>
              <a:t>c) discussões de base ontológica.</a:t>
            </a:r>
          </a:p>
          <a:p>
            <a:pPr marL="0" indent="0" fontAlgn="base">
              <a:buNone/>
            </a:pPr>
            <a:r>
              <a:rPr lang="pt-BR" dirty="0"/>
              <a:t>d) habilidades da retórica Sofistica.</a:t>
            </a:r>
          </a:p>
          <a:p>
            <a:pPr marL="0" indent="0" fontAlgn="base">
              <a:buNone/>
            </a:pPr>
            <a:r>
              <a:rPr lang="pt-BR" dirty="0"/>
              <a:t>e) verdades do mundo sensível.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616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dirty="0"/>
              <a:t>(Enem) A representação de Demócrito é semelhante à de Anaxágoras, na medida em que um infinitamente múltiplo é a origem, mas nele a determinação dos princípios fundamentais aparece de maneira tal que contém aquilo que para o que foi formado não é, absolutamente, o aspecto simples para si. Por exemplo, partículas de carne e de ouro seriam princípios que, através de sua concentração, formam aquilo que aparece como figura.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HEGEL, G. W. F. Crítica moderna. In: SOUZA, J. C. (Org.) Os pré-socráticos: vida e obra. São Paulo: Nova Cultural, 2000 (adaptado)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O texto faz uma apresentação crítica acerca do pensamento de Demócrito, segundo o qual o “princípio constitutivo das coisas” estava representado pelo(a):</a:t>
            </a:r>
          </a:p>
          <a:p>
            <a:pPr marL="0" indent="0" fontAlgn="base">
              <a:buNone/>
            </a:pP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Número, que fundamenta a criação dos deuses.</a:t>
            </a:r>
          </a:p>
          <a:p>
            <a:pPr marL="0" indent="0" fontAlgn="base">
              <a:buNone/>
            </a:pPr>
            <a:r>
              <a:rPr lang="pt-BR" dirty="0"/>
              <a:t>b) Devir, que simboliza o constante movimento dos objetos.</a:t>
            </a:r>
          </a:p>
          <a:p>
            <a:pPr marL="0" indent="0" fontAlgn="base">
              <a:buNone/>
            </a:pPr>
            <a:r>
              <a:rPr lang="pt-BR" dirty="0"/>
              <a:t>c) Água, que expressa a causa material da origem do universo.</a:t>
            </a:r>
          </a:p>
          <a:p>
            <a:pPr marL="0" indent="0" fontAlgn="base">
              <a:buNone/>
            </a:pPr>
            <a:r>
              <a:rPr lang="pt-BR" dirty="0"/>
              <a:t>d) Imobilidade, que sustenta a existência do ser atemporal.</a:t>
            </a:r>
          </a:p>
          <a:p>
            <a:pPr marL="0" indent="0" fontAlgn="base">
              <a:buNone/>
            </a:pPr>
            <a:r>
              <a:rPr lang="pt-BR" dirty="0"/>
              <a:t>e) Átomo, que explica o surgimento dos entes.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2325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(ENEM) Todas as coisas são diferenciações de uma mesma coisa e são a mesma coisa. E isto é evidente. Porque se as coisas que são agora neste mundo — terra, água, ar e fogo e as outras coisas que se manifestam neste mundo —, se alguma destas coisas fosse diferente de qualquer outra, diferente em sua natureza própria e se não permanecesse a mesma coisa em suas muitas mudanças e diferenciações, então não poderiam as coisas, de nenhuma maneira, misturar-se umas às outras, nem fazer bem ou mal umas às outras, nem a planta poderia brotar da terra, nem um animal ou qualquer outra coisa vir à existência, se todas as coisas não fossem compostas de modo a serem as mesmas. Todas as coisas nascem, através de diferenciações, de uma mesma coisa, ora em uma forma, ora em outra, retomando sempre a mesma coisa.</a:t>
            </a:r>
          </a:p>
          <a:p>
            <a:pPr marL="0" indent="0" algn="just">
              <a:buNone/>
            </a:pPr>
            <a:r>
              <a:rPr lang="pt-BR" dirty="0"/>
              <a:t>DIÓGENES. In: BORNHEIM, G. A. Os filósofos pré-socráticos. São Paulo: </a:t>
            </a:r>
            <a:r>
              <a:rPr lang="pt-BR" dirty="0" err="1"/>
              <a:t>Cultrix</a:t>
            </a:r>
            <a:r>
              <a:rPr lang="pt-BR" dirty="0"/>
              <a:t>, 1967.</a:t>
            </a:r>
          </a:p>
          <a:p>
            <a:pPr marL="0" indent="0" algn="just">
              <a:buNone/>
            </a:pPr>
            <a:br>
              <a:rPr lang="pt-BR" dirty="0"/>
            </a:br>
            <a:r>
              <a:rPr lang="pt-BR" dirty="0"/>
              <a:t>O texto descreve argumentos dos primeiros pensadores, denominados pré-socráticos. Para eles, a principal preocupação filosófica era de ordem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a) cosmológica, propondo uma explicação racional do mundo fundamentada nos elementos da natureza.</a:t>
            </a:r>
          </a:p>
          <a:p>
            <a:pPr marL="0" indent="0" algn="just">
              <a:buNone/>
            </a:pPr>
            <a:r>
              <a:rPr lang="pt-BR" dirty="0"/>
              <a:t>b) política, discutindo as formas de organização da pólis ao estabelecer as regras da democracia.</a:t>
            </a:r>
          </a:p>
          <a:p>
            <a:pPr marL="0" indent="0" algn="just">
              <a:buNone/>
            </a:pPr>
            <a:r>
              <a:rPr lang="pt-BR" dirty="0"/>
              <a:t>c) ética, desenvolvendo uma filosofia dos valores virtuosos que tem a felicidade como o bem maior.</a:t>
            </a:r>
          </a:p>
          <a:p>
            <a:pPr marL="0" indent="0" algn="just">
              <a:buNone/>
            </a:pPr>
            <a:r>
              <a:rPr lang="pt-BR" dirty="0"/>
              <a:t>d) estética, procurando investigar a aparência dos entes sensíveis.</a:t>
            </a:r>
          </a:p>
          <a:p>
            <a:pPr marL="0" indent="0" algn="just">
              <a:buNone/>
            </a:pPr>
            <a:r>
              <a:rPr lang="pt-BR" dirty="0"/>
              <a:t>e) hermenêutica, construindo uma explicação unívoca da realidade.</a:t>
            </a:r>
          </a:p>
        </p:txBody>
      </p:sp>
    </p:spTree>
    <p:extLst>
      <p:ext uri="{BB962C8B-B14F-4D97-AF65-F5344CB8AC3E}">
        <p14:creationId xmlns:p14="http://schemas.microsoft.com/office/powerpoint/2010/main" val="1186004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(Unesp)  Em 4 de julho de 2012, foi detectada uma nova partícula, que pode ser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Trata-se de uma partícula elementar proposta pelo físico teórico Peter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e que validaria a teoria do modelo padrão, segundo a qual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seria a partícula elementar responsável pela origem da massa de todas as outras partículas elementares.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(Jean Júnio M. Pimenta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et al.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”.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Revista brasileira de ensino de física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vol. 35, no 2, 2013.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que se descreve no texto possui relação com o conceito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desenvolvido pelos primeiros pensadores pré-socráticos da Jônia. A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diz respeito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à retórica utilizada pelos sofistas para convencimento dos cidadãos na pólis.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a uma explicação da origem do cosmos fundamentada em pressupostos mitológicos.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à investigação sobre a constituição do cosmos por meio de um princípio fundamental da natureza.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ao desenvolvimento da lógica formal como habilidade de raciocínio.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à justificação ética das ações na busca pelo entendimento sobre o bem.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90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C610C-FF95-4BB6-AA19-3A479183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INÍCIO | Tamo Junto">
            <a:extLst>
              <a:ext uri="{FF2B5EF4-FFF2-40B4-BE49-F238E27FC236}">
                <a16:creationId xmlns:a16="http://schemas.microsoft.com/office/drawing/2014/main" id="{372DDDD0-31E4-49B1-B0A4-E7AA74601CF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2" y="115956"/>
            <a:ext cx="6626087" cy="66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0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blz - Desenho de porfabia - Gartic">
            <a:extLst>
              <a:ext uri="{FF2B5EF4-FFF2-40B4-BE49-F238E27FC236}">
                <a16:creationId xmlns:a16="http://schemas.microsoft.com/office/drawing/2014/main" id="{1DAE97EC-79ED-8F9D-8582-A3391D4C1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9" y="332444"/>
            <a:ext cx="6639338" cy="54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48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F9AB-D206-4CF9-A626-2385B9BA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9D04F1-5C5B-474E-BEBE-0E59704C5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226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44977C-0BAD-4EF9-948F-BCE418F0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800" b="1" dirty="0"/>
              <a:t>(UEL) </a:t>
            </a:r>
            <a:r>
              <a:rPr lang="pt-BR" sz="2800" dirty="0"/>
              <a:t>O filósofo é o amigo do conceito, ele é conceito em potência. Quer dizer que a filosofia não é uma simples arte de formar, de inventar ou de fabricar conceitos, pois os conceitos não são necessariamente formas, achados ou produtos. A filosofia, mais rigorosamente, é a disciplina que consiste em criar conceitos.</a:t>
            </a:r>
          </a:p>
          <a:p>
            <a:pPr marL="0" indent="0" algn="just">
              <a:buNone/>
            </a:pPr>
            <a:r>
              <a:rPr lang="pt-BR" sz="2800" dirty="0"/>
              <a:t>(Deleuze, G &amp; Guattari, F. O que é filosofia? São Paulo, Editora 34)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De acordo com a ideia expressa e a própria noção de filosofia no ocidente, pode-se afirmar que os conceitos filosóficos</a:t>
            </a:r>
          </a:p>
          <a:p>
            <a:pPr marL="0" indent="0" algn="just">
              <a:buNone/>
            </a:pPr>
            <a:r>
              <a:rPr lang="pt-BR" sz="2800" b="1" dirty="0"/>
              <a:t>a)</a:t>
            </a:r>
            <a:r>
              <a:rPr lang="pt-BR" sz="2800" dirty="0"/>
              <a:t> não precisam ter qualquer compromisso com a realidade humana.</a:t>
            </a:r>
          </a:p>
          <a:p>
            <a:pPr marL="0" indent="0" algn="just">
              <a:buNone/>
            </a:pPr>
            <a:r>
              <a:rPr lang="pt-BR" sz="2800" b="1" dirty="0"/>
              <a:t>b)</a:t>
            </a:r>
            <a:r>
              <a:rPr lang="pt-BR" sz="2800" dirty="0"/>
              <a:t> são equivalentes em todos os aspectos aos conceitos mitológicos.</a:t>
            </a:r>
          </a:p>
          <a:p>
            <a:pPr marL="0" indent="0" algn="just">
              <a:buNone/>
            </a:pPr>
            <a:r>
              <a:rPr lang="pt-BR" sz="2800" b="1" dirty="0"/>
              <a:t>c) </a:t>
            </a:r>
            <a:r>
              <a:rPr lang="pt-BR" sz="2800" dirty="0"/>
              <a:t>têm como ponto de partida o próprio pensamento conceitual.</a:t>
            </a:r>
          </a:p>
          <a:p>
            <a:pPr marL="0" indent="0" algn="just">
              <a:buNone/>
            </a:pPr>
            <a:r>
              <a:rPr lang="pt-BR" sz="2800" b="1" dirty="0"/>
              <a:t>d) </a:t>
            </a:r>
            <a:r>
              <a:rPr lang="pt-BR" sz="2800" dirty="0"/>
              <a:t>têm o mesmo objeto dos conceitos científicos e religiosos.</a:t>
            </a:r>
          </a:p>
          <a:p>
            <a:pPr marL="0" indent="0" algn="just">
              <a:buNone/>
            </a:pPr>
            <a:r>
              <a:rPr lang="pt-BR" sz="2800" b="1" dirty="0"/>
              <a:t>e) </a:t>
            </a:r>
            <a:r>
              <a:rPr lang="pt-BR" sz="2800" dirty="0"/>
              <a:t>expressam sempre valores que não cabem a vida social.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E4238D6-9AB1-4B62-8357-E8C31838B8D6}"/>
              </a:ext>
            </a:extLst>
          </p:cNvPr>
          <p:cNvSpPr/>
          <p:nvPr/>
        </p:nvSpPr>
        <p:spPr>
          <a:xfrm>
            <a:off x="39755" y="5247860"/>
            <a:ext cx="11608905" cy="543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8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9C614-4E89-4590-8B42-D3B0DF08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relógio solar gif">
            <a:extLst>
              <a:ext uri="{FF2B5EF4-FFF2-40B4-BE49-F238E27FC236}">
                <a16:creationId xmlns:a16="http://schemas.microsoft.com/office/drawing/2014/main" id="{50C834B3-A623-44D7-869B-36A35612FDF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1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uraco gif">
            <a:extLst>
              <a:ext uri="{FF2B5EF4-FFF2-40B4-BE49-F238E27FC236}">
                <a16:creationId xmlns:a16="http://schemas.microsoft.com/office/drawing/2014/main" id="{85C33BBA-9416-4BE5-96C6-DCC306FC3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BD8D99-4990-4266-BDEB-01820D31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2917382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9800" u="sng" dirty="0">
                <a:solidFill>
                  <a:srgbClr val="FFC000"/>
                </a:solidFill>
              </a:rPr>
              <a:t>CAOS</a:t>
            </a:r>
            <a:endParaRPr lang="pt-BR" u="sng" dirty="0">
              <a:solidFill>
                <a:srgbClr val="FFC000"/>
              </a:solidFill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B3AA49-9A62-4979-8FAD-65212508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5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aia gif">
            <a:extLst>
              <a:ext uri="{FF2B5EF4-FFF2-40B4-BE49-F238E27FC236}">
                <a16:creationId xmlns:a16="http://schemas.microsoft.com/office/drawing/2014/main" id="{87E9043C-EB62-423C-A2FF-D09CFD453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39"/>
            <a:ext cx="12192001" cy="68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GAIA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1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tartaro deus primordial">
            <a:extLst>
              <a:ext uri="{FF2B5EF4-FFF2-40B4-BE49-F238E27FC236}">
                <a16:creationId xmlns:a16="http://schemas.microsoft.com/office/drawing/2014/main" id="{B837AC3D-A90B-442E-A8CF-4B71791A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35" y="0"/>
            <a:ext cx="12192000" cy="68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39"/>
            <a:ext cx="3843131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TÁRTARO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93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881_TF78757031.potx" id="{2D2315D5-809F-4AC3-8193-69983CE67CA2}" vid="{ED07627E-EAF2-4318-9E2A-55B340D512E0}"/>
    </a:ext>
  </a:extLst>
</a:theme>
</file>

<file path=ppt/theme/theme2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4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</Template>
  <TotalTime>862</TotalTime>
  <Words>2036</Words>
  <Application>Microsoft Office PowerPoint</Application>
  <PresentationFormat>Widescreen</PresentationFormat>
  <Paragraphs>177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40</vt:i4>
      </vt:variant>
    </vt:vector>
  </HeadingPairs>
  <TitlesOfParts>
    <vt:vector size="60" baseType="lpstr">
      <vt:lpstr>Algerian</vt:lpstr>
      <vt:lpstr>Arial</vt:lpstr>
      <vt:lpstr>Bahnschrift</vt:lpstr>
      <vt:lpstr>Bookman Old Style</vt:lpstr>
      <vt:lpstr>Calibri</vt:lpstr>
      <vt:lpstr>Century Gothic</vt:lpstr>
      <vt:lpstr>Comic Sans MS</vt:lpstr>
      <vt:lpstr>Franklin Gothic Book</vt:lpstr>
      <vt:lpstr>Franklin Gothic Demi</vt:lpstr>
      <vt:lpstr>Garamond</vt:lpstr>
      <vt:lpstr>Rockwell</vt:lpstr>
      <vt:lpstr>Rockwell Condensed</vt:lpstr>
      <vt:lpstr>Tw Cen MT</vt:lpstr>
      <vt:lpstr>Wingdings</vt:lpstr>
      <vt:lpstr>Wingdings 2</vt:lpstr>
      <vt:lpstr>Sabão</vt:lpstr>
      <vt:lpstr>Tipo de Madeira</vt:lpstr>
      <vt:lpstr>DividendVTI</vt:lpstr>
      <vt:lpstr>Gotícula</vt:lpstr>
      <vt:lpstr>Damask</vt:lpstr>
      <vt:lpstr>filosofia</vt:lpstr>
      <vt:lpstr>Apresentação do PowerPoint</vt:lpstr>
      <vt:lpstr>TEMAS DE FILOSOFIA</vt:lpstr>
      <vt:lpstr>Apresentação do PowerPoint</vt:lpstr>
      <vt:lpstr>Apresentação do PowerPoint</vt:lpstr>
      <vt:lpstr>Apresentação do PowerPoint</vt:lpstr>
      <vt:lpstr>CAOS</vt:lpstr>
      <vt:lpstr>GAIA</vt:lpstr>
      <vt:lpstr>TÁRTARO</vt:lpstr>
      <vt:lpstr>eros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BUSCAVAM?</vt:lpstr>
      <vt:lpstr>ESCOLA JÔNICA</vt:lpstr>
      <vt:lpstr>ESCOLA PITAGÓRICA/ITÁLICA</vt:lpstr>
      <vt:lpstr>ESCOLA ELEÁTICA</vt:lpstr>
      <vt:lpstr>ESCOLA ELEÁTICA</vt:lpstr>
      <vt:lpstr>Apresentação do PowerPoint</vt:lpstr>
      <vt:lpstr>ESCOLA ATOMISTA</vt:lpstr>
      <vt:lpstr>Outros ...</vt:lpstr>
      <vt:lpstr>Conceitos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Lorem Ipsum</dc:title>
  <dc:creator>Alexandre Zeni</dc:creator>
  <cp:lastModifiedBy>Alexandre Luiz Zeni</cp:lastModifiedBy>
  <cp:revision>49</cp:revision>
  <dcterms:created xsi:type="dcterms:W3CDTF">2021-02-01T19:51:33Z</dcterms:created>
  <dcterms:modified xsi:type="dcterms:W3CDTF">2024-02-25T17:26:29Z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